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tif" ContentType="image/tif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91" r:id="rId2"/>
    <p:sldId id="281" r:id="rId3"/>
    <p:sldId id="287" r:id="rId4"/>
    <p:sldId id="288" r:id="rId5"/>
    <p:sldId id="283"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4" d="100"/>
          <a:sy n="84" d="100"/>
        </p:scale>
        <p:origin x="-120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interSettings" Target="printerSettings/printerSettings1.bin"/><Relationship Id="rId9" Type="http://schemas.openxmlformats.org/officeDocument/2006/relationships/presProps" Target="presProps.xml"/><Relationship Id="rId10" Type="http://schemas.openxmlformats.org/officeDocument/2006/relationships/viewProps" Target="viewProps.xml"/></Relationships>
</file>

<file path=ppt/media/image1.jpeg>
</file>

<file path=ppt/media/image2.png>
</file>

<file path=ppt/media/image3.png>
</file>

<file path=ppt/media/image4.t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BC829A-C052-EB4A-99F4-EBBAEE2B7B6F}"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3B58EAC-1343-544E-801D-3FD85B0ED799}" type="slidenum">
              <a:rPr lang="en-US" smtClean="0"/>
              <a:t>‹#›</a:t>
            </a:fld>
            <a:endParaRPr lang="en-US"/>
          </a:p>
        </p:txBody>
      </p:sp>
    </p:spTree>
    <p:extLst>
      <p:ext uri="{BB962C8B-B14F-4D97-AF65-F5344CB8AC3E}">
        <p14:creationId xmlns:p14="http://schemas.microsoft.com/office/powerpoint/2010/main" val="416148181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974996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107306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2805715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648474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5C3C3A-537D-4F4B-B95B-E2F9E0A219E1}"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14089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1272648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F5C3C3A-537D-4F4B-B95B-E2F9E0A219E1}"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2297805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F5C3C3A-537D-4F4B-B95B-E2F9E0A219E1}"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968416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5C3C3A-537D-4F4B-B95B-E2F9E0A219E1}"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148416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3257427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5C3C3A-537D-4F4B-B95B-E2F9E0A219E1}"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5B95F9-30F9-9B44-A852-189681767548}" type="slidenum">
              <a:rPr lang="en-US" smtClean="0"/>
              <a:t>‹#›</a:t>
            </a:fld>
            <a:endParaRPr lang="en-US"/>
          </a:p>
        </p:txBody>
      </p:sp>
    </p:spTree>
    <p:extLst>
      <p:ext uri="{BB962C8B-B14F-4D97-AF65-F5344CB8AC3E}">
        <p14:creationId xmlns:p14="http://schemas.microsoft.com/office/powerpoint/2010/main" val="4043884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5C3C3A-537D-4F4B-B95B-E2F9E0A219E1}"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5B95F9-30F9-9B44-A852-189681767548}" type="slidenum">
              <a:rPr lang="en-US" smtClean="0"/>
              <a:t>‹#›</a:t>
            </a:fld>
            <a:endParaRPr lang="en-US"/>
          </a:p>
        </p:txBody>
      </p:sp>
    </p:spTree>
    <p:extLst>
      <p:ext uri="{BB962C8B-B14F-4D97-AF65-F5344CB8AC3E}">
        <p14:creationId xmlns:p14="http://schemas.microsoft.com/office/powerpoint/2010/main" val="1337571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tif"/><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Testbed</a:t>
            </a:r>
            <a:r>
              <a:rPr lang="en-US" dirty="0" smtClean="0"/>
              <a:t> #3</a:t>
            </a:r>
            <a:endParaRPr lang="en-US" dirty="0"/>
          </a:p>
        </p:txBody>
      </p:sp>
      <p:sp>
        <p:nvSpPr>
          <p:cNvPr id="3" name="Rectangle 2"/>
          <p:cNvSpPr/>
          <p:nvPr/>
        </p:nvSpPr>
        <p:spPr>
          <a:xfrm>
            <a:off x="2286000" y="1443841"/>
            <a:ext cx="4572000" cy="3970318"/>
          </a:xfrm>
          <a:prstGeom prst="rect">
            <a:avLst/>
          </a:prstGeom>
        </p:spPr>
        <p:txBody>
          <a:bodyPr>
            <a:spAutoFit/>
          </a:bodyPr>
          <a:lstStyle/>
          <a:p>
            <a:r>
              <a:rPr lang="en-US" dirty="0"/>
              <a:t>3) </a:t>
            </a:r>
            <a:r>
              <a:rPr lang="en-US" b="1" dirty="0"/>
              <a:t>Closed-loop Brain-controlled Interfaces</a:t>
            </a:r>
            <a:r>
              <a:rPr lang="en-US" dirty="0"/>
              <a:t>: The center is focused on developing brain-controlled interfaces that assist individuals with movement impairments. Examples include remote assistive devices controlled by brain signals, and closed-loop systems were sensory information or motor intent is routed back into the nervous system via stimulation. Proposals that advance our ability to reliably record signals originating from the brain, extract useful control commands in real-time, and actuate an external device or deliver functional stimulation to the sensorimotor system are encouraged. </a:t>
            </a:r>
          </a:p>
        </p:txBody>
      </p:sp>
    </p:spTree>
    <p:extLst>
      <p:ext uri="{BB962C8B-B14F-4D97-AF65-F5344CB8AC3E}">
        <p14:creationId xmlns:p14="http://schemas.microsoft.com/office/powerpoint/2010/main" val="789696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3200" dirty="0"/>
              <a:t>Closed-loop Brain-controlled </a:t>
            </a:r>
            <a:r>
              <a:rPr lang="en-US" sz="3200" dirty="0" smtClean="0"/>
              <a:t>Interfaces Block Diagram (overall)</a:t>
            </a:r>
            <a:endParaRPr lang="en-US" sz="3200" dirty="0"/>
          </a:p>
        </p:txBody>
      </p:sp>
      <p:sp>
        <p:nvSpPr>
          <p:cNvPr id="5" name="TextBox 4"/>
          <p:cNvSpPr txBox="1"/>
          <p:nvPr/>
        </p:nvSpPr>
        <p:spPr>
          <a:xfrm>
            <a:off x="5679768" y="1826422"/>
            <a:ext cx="2169159" cy="1477328"/>
          </a:xfrm>
          <a:prstGeom prst="rect">
            <a:avLst/>
          </a:prstGeom>
          <a:noFill/>
          <a:ln>
            <a:solidFill>
              <a:schemeClr val="tx1"/>
            </a:solidFill>
          </a:ln>
        </p:spPr>
        <p:txBody>
          <a:bodyPr wrap="square" rtlCol="0">
            <a:spAutoFit/>
          </a:bodyPr>
          <a:lstStyle/>
          <a:p>
            <a:r>
              <a:rPr lang="en-US" dirty="0" smtClean="0">
                <a:solidFill>
                  <a:srgbClr val="FF0000"/>
                </a:solidFill>
              </a:rPr>
              <a:t>A: </a:t>
            </a:r>
            <a:r>
              <a:rPr lang="en-US" b="1" dirty="0" smtClean="0">
                <a:solidFill>
                  <a:srgbClr val="FF0000"/>
                </a:solidFill>
              </a:rPr>
              <a:t>Central Neural Interface </a:t>
            </a:r>
            <a:r>
              <a:rPr lang="en-US" dirty="0" smtClean="0">
                <a:solidFill>
                  <a:srgbClr val="FF0000"/>
                </a:solidFill>
              </a:rPr>
              <a:t>- Record (wirelessly) </a:t>
            </a:r>
            <a:r>
              <a:rPr lang="en-US" dirty="0">
                <a:solidFill>
                  <a:srgbClr val="FF0000"/>
                </a:solidFill>
              </a:rPr>
              <a:t>signals originating from the </a:t>
            </a:r>
            <a:r>
              <a:rPr lang="en-US" b="1" dirty="0">
                <a:solidFill>
                  <a:srgbClr val="FF0000"/>
                </a:solidFill>
              </a:rPr>
              <a:t>brain</a:t>
            </a:r>
          </a:p>
        </p:txBody>
      </p:sp>
      <p:sp>
        <p:nvSpPr>
          <p:cNvPr id="6" name="TextBox 5"/>
          <p:cNvSpPr txBox="1"/>
          <p:nvPr/>
        </p:nvSpPr>
        <p:spPr>
          <a:xfrm>
            <a:off x="5679767" y="4382407"/>
            <a:ext cx="2169159" cy="1477328"/>
          </a:xfrm>
          <a:prstGeom prst="rect">
            <a:avLst/>
          </a:prstGeom>
          <a:noFill/>
          <a:ln>
            <a:solidFill>
              <a:srgbClr val="000000"/>
            </a:solidFill>
          </a:ln>
        </p:spPr>
        <p:txBody>
          <a:bodyPr wrap="square" rtlCol="0">
            <a:spAutoFit/>
          </a:bodyPr>
          <a:lstStyle/>
          <a:p>
            <a:r>
              <a:rPr lang="en-US" dirty="0" smtClean="0">
                <a:solidFill>
                  <a:srgbClr val="FF0000"/>
                </a:solidFill>
              </a:rPr>
              <a:t>B: </a:t>
            </a:r>
            <a:r>
              <a:rPr lang="en-US" b="1" dirty="0" smtClean="0">
                <a:solidFill>
                  <a:srgbClr val="FF0000"/>
                </a:solidFill>
              </a:rPr>
              <a:t>Brain Neural Signal Translation </a:t>
            </a:r>
            <a:r>
              <a:rPr lang="en-US" dirty="0" smtClean="0">
                <a:solidFill>
                  <a:srgbClr val="FF0000"/>
                </a:solidFill>
              </a:rPr>
              <a:t>- Extract </a:t>
            </a:r>
            <a:r>
              <a:rPr lang="en-US" dirty="0">
                <a:solidFill>
                  <a:srgbClr val="FF0000"/>
                </a:solidFill>
              </a:rPr>
              <a:t>useful control commands in real-time</a:t>
            </a:r>
            <a:endParaRPr lang="en-US" dirty="0"/>
          </a:p>
        </p:txBody>
      </p:sp>
      <p:sp>
        <p:nvSpPr>
          <p:cNvPr id="7" name="TextBox 6"/>
          <p:cNvSpPr txBox="1"/>
          <p:nvPr/>
        </p:nvSpPr>
        <p:spPr>
          <a:xfrm>
            <a:off x="3381240" y="3827277"/>
            <a:ext cx="1956030" cy="1200329"/>
          </a:xfrm>
          <a:prstGeom prst="rect">
            <a:avLst/>
          </a:prstGeom>
          <a:noFill/>
          <a:ln>
            <a:solidFill>
              <a:srgbClr val="000000"/>
            </a:solidFill>
          </a:ln>
        </p:spPr>
        <p:txBody>
          <a:bodyPr wrap="square" rtlCol="0">
            <a:spAutoFit/>
          </a:bodyPr>
          <a:lstStyle/>
          <a:p>
            <a:r>
              <a:rPr lang="en-US" dirty="0" smtClean="0">
                <a:solidFill>
                  <a:srgbClr val="FF0000"/>
                </a:solidFill>
              </a:rPr>
              <a:t>C: </a:t>
            </a:r>
            <a:r>
              <a:rPr lang="en-US" b="1" dirty="0" smtClean="0">
                <a:solidFill>
                  <a:srgbClr val="FF0000"/>
                </a:solidFill>
              </a:rPr>
              <a:t>Robust Control of Remote System </a:t>
            </a:r>
            <a:r>
              <a:rPr lang="en-US" dirty="0" smtClean="0">
                <a:solidFill>
                  <a:srgbClr val="FF0000"/>
                </a:solidFill>
              </a:rPr>
              <a:t>- Actuate remote </a:t>
            </a:r>
            <a:r>
              <a:rPr lang="en-US" dirty="0">
                <a:solidFill>
                  <a:srgbClr val="FF0000"/>
                </a:solidFill>
              </a:rPr>
              <a:t>assistive devices</a:t>
            </a:r>
            <a:endParaRPr lang="en-US" dirty="0"/>
          </a:p>
        </p:txBody>
      </p:sp>
      <p:sp>
        <p:nvSpPr>
          <p:cNvPr id="8" name="TextBox 7"/>
          <p:cNvSpPr txBox="1"/>
          <p:nvPr/>
        </p:nvSpPr>
        <p:spPr>
          <a:xfrm>
            <a:off x="1170204" y="5184036"/>
            <a:ext cx="2449006" cy="923330"/>
          </a:xfrm>
          <a:prstGeom prst="rect">
            <a:avLst/>
          </a:prstGeom>
          <a:noFill/>
          <a:ln>
            <a:solidFill>
              <a:srgbClr val="000000"/>
            </a:solidFill>
          </a:ln>
        </p:spPr>
        <p:txBody>
          <a:bodyPr wrap="square" rtlCol="0">
            <a:spAutoFit/>
          </a:bodyPr>
          <a:lstStyle/>
          <a:p>
            <a:r>
              <a:rPr lang="en-US" dirty="0" smtClean="0">
                <a:solidFill>
                  <a:srgbClr val="FF0000"/>
                </a:solidFill>
              </a:rPr>
              <a:t>D: </a:t>
            </a:r>
            <a:r>
              <a:rPr lang="en-US" b="1" dirty="0" smtClean="0">
                <a:solidFill>
                  <a:srgbClr val="FF0000"/>
                </a:solidFill>
              </a:rPr>
              <a:t>Functional Electrical Stimulator </a:t>
            </a:r>
            <a:r>
              <a:rPr lang="en-US" dirty="0" smtClean="0">
                <a:solidFill>
                  <a:srgbClr val="FF0000"/>
                </a:solidFill>
              </a:rPr>
              <a:t>- Deliver </a:t>
            </a:r>
            <a:r>
              <a:rPr lang="en-US" dirty="0">
                <a:solidFill>
                  <a:srgbClr val="FF0000"/>
                </a:solidFill>
              </a:rPr>
              <a:t>functional stimulation </a:t>
            </a:r>
            <a:endParaRPr lang="en-US" dirty="0"/>
          </a:p>
        </p:txBody>
      </p:sp>
      <p:sp>
        <p:nvSpPr>
          <p:cNvPr id="9" name="Rectangle 8"/>
          <p:cNvSpPr/>
          <p:nvPr/>
        </p:nvSpPr>
        <p:spPr>
          <a:xfrm>
            <a:off x="1972044" y="1826692"/>
            <a:ext cx="2309190" cy="1200329"/>
          </a:xfrm>
          <a:prstGeom prst="rect">
            <a:avLst/>
          </a:prstGeom>
          <a:ln>
            <a:solidFill>
              <a:srgbClr val="000000"/>
            </a:solidFill>
          </a:ln>
        </p:spPr>
        <p:txBody>
          <a:bodyPr wrap="square">
            <a:spAutoFit/>
          </a:bodyPr>
          <a:lstStyle/>
          <a:p>
            <a:r>
              <a:rPr lang="en-US" dirty="0" smtClean="0">
                <a:solidFill>
                  <a:srgbClr val="FF0000"/>
                </a:solidFill>
              </a:rPr>
              <a:t>E: </a:t>
            </a:r>
            <a:r>
              <a:rPr lang="en-US" b="1" dirty="0" smtClean="0">
                <a:solidFill>
                  <a:srgbClr val="FF0000"/>
                </a:solidFill>
              </a:rPr>
              <a:t>Sensory Feedback </a:t>
            </a:r>
            <a:r>
              <a:rPr lang="en-US" dirty="0" smtClean="0">
                <a:solidFill>
                  <a:srgbClr val="FF0000"/>
                </a:solidFill>
              </a:rPr>
              <a:t>- Motor </a:t>
            </a:r>
            <a:r>
              <a:rPr lang="en-US" dirty="0">
                <a:solidFill>
                  <a:srgbClr val="FF0000"/>
                </a:solidFill>
              </a:rPr>
              <a:t>intent is routed back into the nervous system via stimulation</a:t>
            </a:r>
            <a:endParaRPr lang="en-US" dirty="0"/>
          </a:p>
        </p:txBody>
      </p:sp>
      <p:sp>
        <p:nvSpPr>
          <p:cNvPr id="10" name="Right Arrow 9"/>
          <p:cNvSpPr/>
          <p:nvPr/>
        </p:nvSpPr>
        <p:spPr>
          <a:xfrm>
            <a:off x="4608527" y="2268758"/>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ight Arrow 11"/>
          <p:cNvSpPr/>
          <p:nvPr/>
        </p:nvSpPr>
        <p:spPr>
          <a:xfrm rot="16200000">
            <a:off x="1719309" y="3983502"/>
            <a:ext cx="1817099" cy="271108"/>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ight Arrow 12"/>
          <p:cNvSpPr/>
          <p:nvPr/>
        </p:nvSpPr>
        <p:spPr>
          <a:xfrm rot="16200000">
            <a:off x="3390393" y="3255838"/>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ight Arrow 13"/>
          <p:cNvSpPr/>
          <p:nvPr/>
        </p:nvSpPr>
        <p:spPr>
          <a:xfrm rot="10649053">
            <a:off x="3775995" y="5498992"/>
            <a:ext cx="1851857" cy="22176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ight Arrow 14"/>
          <p:cNvSpPr/>
          <p:nvPr/>
        </p:nvSpPr>
        <p:spPr>
          <a:xfrm rot="11773896">
            <a:off x="5360636" y="4014852"/>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ight Arrow 15"/>
          <p:cNvSpPr/>
          <p:nvPr/>
        </p:nvSpPr>
        <p:spPr>
          <a:xfrm rot="5400000">
            <a:off x="6213400" y="3620209"/>
            <a:ext cx="728743" cy="2711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4424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62000" y="76200"/>
            <a:ext cx="4267200" cy="276999"/>
          </a:xfrm>
          <a:prstGeom prst="rect">
            <a:avLst/>
          </a:prstGeom>
        </p:spPr>
        <p:style>
          <a:lnRef idx="1">
            <a:schemeClr val="accent1"/>
          </a:lnRef>
          <a:fillRef idx="3">
            <a:schemeClr val="accent1"/>
          </a:fillRef>
          <a:effectRef idx="2">
            <a:schemeClr val="accent1"/>
          </a:effectRef>
          <a:fontRef idx="minor">
            <a:schemeClr val="lt1"/>
          </a:fontRef>
        </p:style>
        <p:txBody>
          <a:bodyPr wrap="square" lIns="0" tIns="0" rIns="0" bIns="0" rtlCol="0">
            <a:spAutoFit/>
          </a:bodyPr>
          <a:lstStyle/>
          <a:p>
            <a:r>
              <a:rPr lang="en-US" b="1" dirty="0" smtClean="0">
                <a:latin typeface="Arial" pitchFamily="34" charset="0"/>
                <a:cs typeface="Arial" pitchFamily="34" charset="0"/>
              </a:rPr>
              <a:t>System Specs for BCI Test-Bed</a:t>
            </a:r>
            <a:endParaRPr lang="en-US" b="1" dirty="0">
              <a:latin typeface="Arial" pitchFamily="34" charset="0"/>
              <a:cs typeface="Arial" pitchFamily="34" charset="0"/>
            </a:endParaRPr>
          </a:p>
        </p:txBody>
      </p:sp>
      <p:graphicFrame>
        <p:nvGraphicFramePr>
          <p:cNvPr id="6" name="Table 5"/>
          <p:cNvGraphicFramePr>
            <a:graphicFrameLocks noGrp="1"/>
          </p:cNvGraphicFramePr>
          <p:nvPr/>
        </p:nvGraphicFramePr>
        <p:xfrm>
          <a:off x="152400" y="838200"/>
          <a:ext cx="8915400" cy="5937666"/>
        </p:xfrm>
        <a:graphic>
          <a:graphicData uri="http://schemas.openxmlformats.org/drawingml/2006/table">
            <a:tbl>
              <a:tblPr firstRow="1" bandRow="1">
                <a:tableStyleId>{5C22544A-7EE6-4342-B048-85BDC9FD1C3A}</a:tableStyleId>
              </a:tblPr>
              <a:tblGrid>
                <a:gridCol w="891540"/>
                <a:gridCol w="891540"/>
                <a:gridCol w="891540"/>
                <a:gridCol w="601980"/>
                <a:gridCol w="1181100"/>
                <a:gridCol w="891540"/>
                <a:gridCol w="891540"/>
                <a:gridCol w="998220"/>
                <a:gridCol w="746097"/>
                <a:gridCol w="930303"/>
              </a:tblGrid>
              <a:tr h="762849">
                <a:tc>
                  <a:txBody>
                    <a:bodyPr/>
                    <a:lstStyle/>
                    <a:p>
                      <a:pPr marL="0" marR="0">
                        <a:spcBef>
                          <a:spcPts val="0"/>
                        </a:spcBef>
                        <a:spcAft>
                          <a:spcPts val="0"/>
                        </a:spcAft>
                      </a:pPr>
                      <a:r>
                        <a:rPr lang="en-US" sz="1400" dirty="0">
                          <a:solidFill>
                            <a:srgbClr val="000000"/>
                          </a:solidFill>
                          <a:latin typeface="Arial" pitchFamily="34" charset="0"/>
                          <a:ea typeface="Arial Unicode MS"/>
                          <a:cs typeface="Arial" pitchFamily="34" charset="0"/>
                        </a:rPr>
                        <a:t>Phase</a:t>
                      </a:r>
                      <a:endParaRPr lang="en-US" sz="1400" dirty="0">
                        <a:latin typeface="Arial" pitchFamily="34" charset="0"/>
                        <a:ea typeface="Times New Roman"/>
                        <a:cs typeface="Arial" pitchFamily="34" charset="0"/>
                      </a:endParaRPr>
                    </a:p>
                  </a:txBody>
                  <a:tcPr marL="0" marR="0" marT="48574" marB="48574">
                    <a:solidFill>
                      <a:srgbClr val="799FCD"/>
                    </a:solidFill>
                  </a:tcPr>
                </a:tc>
                <a:tc gridSpan="8">
                  <a:txBody>
                    <a:bodyPr/>
                    <a:lstStyle/>
                    <a:p>
                      <a:pPr marL="0" marR="0" algn="ctr">
                        <a:spcBef>
                          <a:spcPts val="0"/>
                        </a:spcBef>
                        <a:spcAft>
                          <a:spcPts val="0"/>
                        </a:spcAft>
                      </a:pPr>
                      <a:r>
                        <a:rPr lang="en-US" sz="1400" dirty="0">
                          <a:solidFill>
                            <a:srgbClr val="000000"/>
                          </a:solidFill>
                          <a:latin typeface="Arial" pitchFamily="34" charset="0"/>
                          <a:ea typeface="Arial Unicode MS"/>
                          <a:cs typeface="Arial" pitchFamily="34" charset="0"/>
                        </a:rPr>
                        <a:t>System </a:t>
                      </a:r>
                      <a:r>
                        <a:rPr lang="en-US" sz="1400" dirty="0" smtClean="0">
                          <a:solidFill>
                            <a:srgbClr val="000000"/>
                          </a:solidFill>
                          <a:latin typeface="Arial" pitchFamily="34" charset="0"/>
                          <a:ea typeface="Arial Unicode MS"/>
                          <a:cs typeface="Arial" pitchFamily="34" charset="0"/>
                        </a:rPr>
                        <a:t>Specs</a:t>
                      </a: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hMerge="1">
                  <a:txBody>
                    <a:bodyPr/>
                    <a:lstStyle/>
                    <a:p>
                      <a:pPr marL="0" marR="0">
                        <a:spcBef>
                          <a:spcPts val="0"/>
                        </a:spcBef>
                        <a:spcAft>
                          <a:spcPts val="0"/>
                        </a:spcAft>
                      </a:pPr>
                      <a:endParaRPr lang="en-US" sz="1400" dirty="0">
                        <a:latin typeface="Arial" pitchFamily="34" charset="0"/>
                        <a:ea typeface="Times New Roman"/>
                        <a:cs typeface="Arial" pitchFamily="34" charset="0"/>
                      </a:endParaRPr>
                    </a:p>
                  </a:txBody>
                  <a:tcPr marL="0" marR="0" marT="48574" marB="48574">
                    <a:solidFill>
                      <a:srgbClr val="799FCD"/>
                    </a:solidFill>
                  </a:tcPr>
                </a:tc>
                <a:tc>
                  <a:txBody>
                    <a:bodyPr/>
                    <a:lstStyle/>
                    <a:p>
                      <a:pPr marL="0" marR="0">
                        <a:spcBef>
                          <a:spcPts val="0"/>
                        </a:spcBef>
                        <a:spcAft>
                          <a:spcPts val="0"/>
                        </a:spcAft>
                      </a:pPr>
                      <a:r>
                        <a:rPr lang="en-US" sz="1400" dirty="0" smtClean="0">
                          <a:solidFill>
                            <a:srgbClr val="000000"/>
                          </a:solidFill>
                          <a:latin typeface="Arial" pitchFamily="34" charset="0"/>
                          <a:ea typeface="Arial Unicode MS"/>
                          <a:cs typeface="Arial" pitchFamily="34" charset="0"/>
                        </a:rPr>
                        <a:t>Outcomes</a:t>
                      </a:r>
                    </a:p>
                    <a:p>
                      <a:pPr marL="0" marR="0">
                        <a:spcBef>
                          <a:spcPts val="0"/>
                        </a:spcBef>
                        <a:spcAft>
                          <a:spcPts val="0"/>
                        </a:spcAft>
                      </a:pPr>
                      <a:r>
                        <a:rPr lang="en-US" sz="1400" dirty="0" smtClean="0">
                          <a:solidFill>
                            <a:srgbClr val="000000"/>
                          </a:solidFill>
                          <a:latin typeface="Arial" pitchFamily="34" charset="0"/>
                          <a:ea typeface="Arial Unicode MS"/>
                          <a:cs typeface="Arial" pitchFamily="34" charset="0"/>
                        </a:rPr>
                        <a:t>Goals</a:t>
                      </a:r>
                      <a:endParaRPr lang="en-US" sz="1400" dirty="0">
                        <a:latin typeface="Arial" pitchFamily="34" charset="0"/>
                        <a:ea typeface="Times New Roman"/>
                        <a:cs typeface="Arial" pitchFamily="34" charset="0"/>
                      </a:endParaRPr>
                    </a:p>
                  </a:txBody>
                  <a:tcPr marL="0" marR="0" marT="48574" marB="48574">
                    <a:solidFill>
                      <a:srgbClr val="799FCD"/>
                    </a:solidFill>
                  </a:tcPr>
                </a:tc>
              </a:tr>
              <a:tr h="762849">
                <a:tc>
                  <a:txBody>
                    <a:bodyPr/>
                    <a:lstStyle/>
                    <a:p>
                      <a:pPr marL="0" marR="0">
                        <a:spcBef>
                          <a:spcPts val="0"/>
                        </a:spcBef>
                        <a:spcAft>
                          <a:spcPts val="0"/>
                        </a:spcAft>
                      </a:pPr>
                      <a:endParaRPr lang="en-US" sz="1200" b="1" dirty="0">
                        <a:solidFill>
                          <a:srgbClr val="000000"/>
                        </a:solidFill>
                        <a:latin typeface="Arial" pitchFamily="34" charset="0"/>
                        <a:ea typeface="Arial Unicode MS"/>
                        <a:cs typeface="Arial" pitchFamily="34" charset="0"/>
                      </a:endParaRPr>
                    </a:p>
                  </a:txBody>
                  <a:tcPr marL="0" marR="0" marT="48574" marB="48574"/>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Power</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smtClean="0">
                          <a:latin typeface="Arial" pitchFamily="34" charset="0"/>
                          <a:ea typeface="Times New Roman"/>
                          <a:cs typeface="Arial" pitchFamily="34" charset="0"/>
                        </a:rPr>
                        <a:t>Surface Area</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smtClean="0">
                          <a:latin typeface="Arial" pitchFamily="34" charset="0"/>
                          <a:ea typeface="Times New Roman"/>
                          <a:cs typeface="Arial" pitchFamily="34" charset="0"/>
                        </a:rPr>
                        <a:t>Weight</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smtClean="0">
                          <a:latin typeface="Arial" pitchFamily="34" charset="0"/>
                          <a:ea typeface="Times New Roman"/>
                          <a:cs typeface="Arial" pitchFamily="34" charset="0"/>
                        </a:rPr>
                        <a:t>CMOS Technology</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smtClean="0">
                          <a:solidFill>
                            <a:srgbClr val="000000"/>
                          </a:solidFill>
                          <a:latin typeface="Arial" pitchFamily="34" charset="0"/>
                          <a:ea typeface="Arial Unicode MS"/>
                          <a:cs typeface="Arial" pitchFamily="34" charset="0"/>
                        </a:rPr>
                        <a:t>Wireless</a:t>
                      </a:r>
                    </a:p>
                    <a:p>
                      <a:pPr marL="0" marR="0">
                        <a:spcBef>
                          <a:spcPts val="0"/>
                        </a:spcBef>
                        <a:spcAft>
                          <a:spcPts val="0"/>
                        </a:spcAft>
                      </a:pPr>
                      <a:r>
                        <a:rPr lang="en-US" sz="1200" b="1" dirty="0" smtClean="0">
                          <a:solidFill>
                            <a:srgbClr val="000000"/>
                          </a:solidFill>
                          <a:latin typeface="Arial" pitchFamily="34" charset="0"/>
                          <a:ea typeface="Arial Unicode MS"/>
                          <a:cs typeface="Arial" pitchFamily="34" charset="0"/>
                        </a:rPr>
                        <a:t>Technology</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Electrodes</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Data </a:t>
                      </a:r>
                      <a:r>
                        <a:rPr lang="en-US" sz="1200" b="1" dirty="0" smtClean="0">
                          <a:solidFill>
                            <a:srgbClr val="000000"/>
                          </a:solidFill>
                          <a:latin typeface="Arial" pitchFamily="34" charset="0"/>
                          <a:ea typeface="Arial Unicode MS"/>
                          <a:cs typeface="Arial" pitchFamily="34" charset="0"/>
                        </a:rPr>
                        <a:t>Transmission Tech.</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b="1" dirty="0" smtClean="0">
                          <a:latin typeface="Arial" pitchFamily="34" charset="0"/>
                          <a:ea typeface="Times New Roman"/>
                          <a:cs typeface="Arial" pitchFamily="34" charset="0"/>
                        </a:rPr>
                        <a:t>Distance</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48574" marB="48574"/>
                </a:tc>
              </a:tr>
              <a:tr h="542074">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Phase 1</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0.5</a:t>
                      </a:r>
                      <a:r>
                        <a:rPr lang="en-US" sz="1200" baseline="0" dirty="0" smtClean="0">
                          <a:solidFill>
                            <a:srgbClr val="000000"/>
                          </a:solidFill>
                          <a:latin typeface="Arial" pitchFamily="34" charset="0"/>
                          <a:ea typeface="Arial Unicode MS"/>
                          <a:cs typeface="Arial" pitchFamily="34" charset="0"/>
                        </a:rPr>
                        <a:t> </a:t>
                      </a:r>
                      <a:r>
                        <a:rPr lang="en-US" sz="1200" baseline="0" dirty="0" err="1" smtClean="0">
                          <a:solidFill>
                            <a:srgbClr val="000000"/>
                          </a:solidFill>
                          <a:latin typeface="Arial" pitchFamily="34" charset="0"/>
                          <a:ea typeface="Arial Unicode MS"/>
                          <a:cs typeface="Arial" pitchFamily="34" charset="0"/>
                        </a:rPr>
                        <a:t>mW</a:t>
                      </a:r>
                      <a:r>
                        <a:rPr lang="en-US" sz="1200" baseline="0" dirty="0" smtClean="0">
                          <a:solidFill>
                            <a:srgbClr val="000000"/>
                          </a:solidFill>
                          <a:latin typeface="Arial" pitchFamily="34" charset="0"/>
                          <a:ea typeface="Arial Unicode MS"/>
                          <a:cs typeface="Arial" pitchFamily="34" charset="0"/>
                        </a:rPr>
                        <a:t> – 1mW</a:t>
                      </a:r>
                      <a:endParaRPr lang="en-US" sz="1200" dirty="0" smtClean="0">
                        <a:solidFill>
                          <a:srgbClr val="000000"/>
                        </a:solidFill>
                        <a:latin typeface="Arial" pitchFamily="34" charset="0"/>
                        <a:ea typeface="Arial Unicode MS"/>
                        <a:cs typeface="Arial" pitchFamily="34" charset="0"/>
                      </a:endParaRPr>
                    </a:p>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(5V</a:t>
                      </a:r>
                      <a:r>
                        <a:rPr lang="en-US" sz="1200" dirty="0">
                          <a:solidFill>
                            <a:srgbClr val="000000"/>
                          </a:solidFill>
                          <a:latin typeface="Arial" pitchFamily="34" charset="0"/>
                          <a:ea typeface="Arial Unicode MS"/>
                          <a:cs typeface="Arial" pitchFamily="34" charset="0"/>
                        </a:rPr>
                        <a:t>, </a:t>
                      </a:r>
                      <a:r>
                        <a:rPr lang="en-US" sz="1200" dirty="0" err="1" smtClean="0">
                          <a:solidFill>
                            <a:srgbClr val="000000"/>
                          </a:solidFill>
                          <a:latin typeface="Arial" pitchFamily="34" charset="0"/>
                          <a:ea typeface="Arial Unicode MS"/>
                          <a:cs typeface="Arial" pitchFamily="34" charset="0"/>
                        </a:rPr>
                        <a:t>mA</a:t>
                      </a:r>
                      <a:r>
                        <a:rPr lang="en-US" sz="1200" dirty="0" smtClean="0">
                          <a:solidFill>
                            <a:srgbClr val="000000"/>
                          </a:solidFill>
                          <a:latin typeface="Arial" pitchFamily="34" charset="0"/>
                          <a:ea typeface="Arial Unicode MS"/>
                          <a:cs typeface="Arial" pitchFamily="34" charset="0"/>
                        </a:rPr>
                        <a:t>)</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MOSIS </a:t>
                      </a:r>
                    </a:p>
                    <a:p>
                      <a:pPr marL="0" marR="0">
                        <a:spcBef>
                          <a:spcPts val="0"/>
                        </a:spcBef>
                        <a:spcAft>
                          <a:spcPts val="0"/>
                        </a:spcAft>
                      </a:pPr>
                      <a:r>
                        <a:rPr lang="en-US" sz="1200" dirty="0" smtClean="0">
                          <a:latin typeface="Arial" pitchFamily="34" charset="0"/>
                          <a:ea typeface="Times New Roman"/>
                          <a:cs typeface="Arial" pitchFamily="34" charset="0"/>
                        </a:rPr>
                        <a:t>IBM – </a:t>
                      </a:r>
                      <a:r>
                        <a:rPr lang="en-US" sz="1200" b="0" i="0" kern="1200" dirty="0" smtClean="0">
                          <a:solidFill>
                            <a:schemeClr val="dk1"/>
                          </a:solidFill>
                          <a:latin typeface="Arial" pitchFamily="34" charset="0"/>
                          <a:ea typeface="+mn-ea"/>
                          <a:cs typeface="Arial" pitchFamily="34" charset="0"/>
                        </a:rPr>
                        <a:t>45 nm to 0.25 µm</a:t>
                      </a:r>
                    </a:p>
                    <a:p>
                      <a:pPr marL="0" marR="0">
                        <a:spcBef>
                          <a:spcPts val="0"/>
                        </a:spcBef>
                        <a:spcAft>
                          <a:spcPts val="0"/>
                        </a:spcAft>
                      </a:pPr>
                      <a:r>
                        <a:rPr lang="en-US" sz="1200" b="0" i="0" kern="1200" dirty="0" smtClean="0">
                          <a:solidFill>
                            <a:schemeClr val="dk1"/>
                          </a:solidFill>
                          <a:latin typeface="Arial" pitchFamily="34" charset="0"/>
                          <a:ea typeface="+mn-ea"/>
                          <a:cs typeface="Arial" pitchFamily="34" charset="0"/>
                        </a:rPr>
                        <a:t>TSMC - 40 nm to 0.35 µm</a:t>
                      </a:r>
                      <a:r>
                        <a:rPr lang="en-US" sz="1200" dirty="0" smtClean="0">
                          <a:latin typeface="Arial" pitchFamily="34" charset="0"/>
                          <a:cs typeface="Arial" pitchFamily="34" charset="0"/>
                        </a:rPr>
                        <a:t> </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Thin-film (ECoG)</a:t>
                      </a:r>
                    </a:p>
                    <a:p>
                      <a:pPr marL="0" marR="0">
                        <a:spcBef>
                          <a:spcPts val="0"/>
                        </a:spcBef>
                        <a:spcAft>
                          <a:spcPts val="0"/>
                        </a:spcAft>
                      </a:pPr>
                      <a:r>
                        <a:rPr lang="en-US" sz="1200" dirty="0" smtClean="0">
                          <a:latin typeface="Arial" pitchFamily="34" charset="0"/>
                          <a:ea typeface="Times New Roman"/>
                          <a:cs typeface="Arial" pitchFamily="34" charset="0"/>
                        </a:rPr>
                        <a:t>5x5 array</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a:solidFill>
                            <a:srgbClr val="000000"/>
                          </a:solidFill>
                          <a:latin typeface="Arial" pitchFamily="34" charset="0"/>
                          <a:ea typeface="Arial Unicode MS"/>
                          <a:cs typeface="Arial" pitchFamily="34" charset="0"/>
                        </a:rPr>
                        <a:t>IR, Optical</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5m – 10m</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a:latin typeface="Arial" pitchFamily="34" charset="0"/>
                        <a:ea typeface="Times New Roman"/>
                        <a:cs typeface="Arial" pitchFamily="34" charset="0"/>
                      </a:endParaRPr>
                    </a:p>
                  </a:txBody>
                  <a:tcPr marL="0" marR="0" marT="48574" marB="48574"/>
                </a:tc>
              </a:tr>
              <a:tr h="383728">
                <a:tc>
                  <a:txBody>
                    <a:bodyPr/>
                    <a:lstStyle/>
                    <a:p>
                      <a:pPr marL="0" marR="0">
                        <a:spcBef>
                          <a:spcPts val="0"/>
                        </a:spcBef>
                        <a:spcAft>
                          <a:spcPts val="0"/>
                        </a:spcAft>
                      </a:pPr>
                      <a:endParaRPr lang="en-US" sz="1200" b="1" dirty="0">
                        <a:solidFill>
                          <a:srgbClr val="000000"/>
                        </a:solidFill>
                        <a:latin typeface="Arial" pitchFamily="34" charset="0"/>
                        <a:ea typeface="Arial Unicode MS"/>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a:latin typeface="Arial" pitchFamily="34" charset="0"/>
                        <a:ea typeface="Times New Roman"/>
                        <a:cs typeface="Arial" pitchFamily="34" charset="0"/>
                      </a:endParaRPr>
                    </a:p>
                  </a:txBody>
                  <a:tcPr marL="0" marR="0" marT="48574" marB="48574"/>
                </a:tc>
              </a:tr>
              <a:tr h="542074">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Phase 2</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100 </a:t>
                      </a:r>
                      <a:r>
                        <a:rPr lang="en-US" sz="1200" dirty="0" err="1" smtClean="0">
                          <a:solidFill>
                            <a:srgbClr val="000000"/>
                          </a:solidFill>
                          <a:latin typeface="Arial" pitchFamily="34" charset="0"/>
                          <a:ea typeface="Arial Unicode MS"/>
                          <a:cs typeface="Arial" pitchFamily="34" charset="0"/>
                        </a:rPr>
                        <a:t>uW</a:t>
                      </a:r>
                      <a:endParaRPr lang="en-US" sz="1200" dirty="0" smtClean="0">
                        <a:solidFill>
                          <a:srgbClr val="000000"/>
                        </a:solidFill>
                        <a:latin typeface="Arial" pitchFamily="34" charset="0"/>
                        <a:ea typeface="Arial Unicode MS"/>
                        <a:cs typeface="Arial" pitchFamily="34" charset="0"/>
                      </a:endParaRPr>
                    </a:p>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1V</a:t>
                      </a:r>
                      <a:r>
                        <a:rPr lang="en-US" sz="1200" dirty="0">
                          <a:solidFill>
                            <a:srgbClr val="000000"/>
                          </a:solidFill>
                          <a:latin typeface="Arial" pitchFamily="34" charset="0"/>
                          <a:ea typeface="Arial Unicode MS"/>
                          <a:cs typeface="Arial" pitchFamily="34" charset="0"/>
                        </a:rPr>
                        <a:t>, </a:t>
                      </a:r>
                      <a:r>
                        <a:rPr lang="en-US" sz="1200" dirty="0" err="1">
                          <a:solidFill>
                            <a:srgbClr val="000000"/>
                          </a:solidFill>
                          <a:latin typeface="Arial" pitchFamily="34" charset="0"/>
                          <a:ea typeface="Arial Unicode MS"/>
                          <a:cs typeface="Arial" pitchFamily="34" charset="0"/>
                        </a:rPr>
                        <a:t>mA</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22 nm</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Thin-film (ECoG)</a:t>
                      </a:r>
                    </a:p>
                    <a:p>
                      <a:pPr marL="0" marR="0">
                        <a:spcBef>
                          <a:spcPts val="0"/>
                        </a:spcBef>
                        <a:spcAft>
                          <a:spcPts val="0"/>
                        </a:spcAft>
                      </a:pPr>
                      <a:r>
                        <a:rPr lang="en-US" sz="1200" dirty="0" smtClean="0">
                          <a:latin typeface="Arial" pitchFamily="34" charset="0"/>
                          <a:ea typeface="Times New Roman"/>
                          <a:cs typeface="Arial" pitchFamily="34" charset="0"/>
                        </a:rPr>
                        <a:t>10x10 array</a:t>
                      </a:r>
                    </a:p>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a:solidFill>
                            <a:srgbClr val="000000"/>
                          </a:solidFill>
                          <a:latin typeface="Arial" pitchFamily="34" charset="0"/>
                          <a:ea typeface="Arial Unicode MS"/>
                          <a:cs typeface="Arial" pitchFamily="34" charset="0"/>
                        </a:rPr>
                        <a:t>Optical </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30m – 50m</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a:latin typeface="Arial" pitchFamily="34" charset="0"/>
                        <a:ea typeface="Times New Roman"/>
                        <a:cs typeface="Arial" pitchFamily="34" charset="0"/>
                      </a:endParaRPr>
                    </a:p>
                  </a:txBody>
                  <a:tcPr marL="0" marR="0" marT="48574" marB="48574"/>
                </a:tc>
              </a:tr>
              <a:tr h="762849">
                <a:tc>
                  <a:txBody>
                    <a:bodyPr/>
                    <a:lstStyle/>
                    <a:p>
                      <a:pPr marL="0" marR="0">
                        <a:spcBef>
                          <a:spcPts val="0"/>
                        </a:spcBef>
                        <a:spcAft>
                          <a:spcPts val="0"/>
                        </a:spcAft>
                      </a:pPr>
                      <a:endParaRPr lang="en-US" sz="1200" b="1" dirty="0">
                        <a:solidFill>
                          <a:srgbClr val="000000"/>
                        </a:solidFill>
                        <a:latin typeface="Arial" pitchFamily="34" charset="0"/>
                        <a:ea typeface="Arial Unicode MS"/>
                        <a:cs typeface="Arial" pitchFamily="34" charset="0"/>
                      </a:endParaRPr>
                    </a:p>
                  </a:txBody>
                  <a:tcPr marL="0" marR="0" marT="48574" marB="48574"/>
                </a:tc>
                <a:tc>
                  <a:txBody>
                    <a:bodyPr/>
                    <a:lstStyle/>
                    <a:p>
                      <a:pPr marL="0" marR="0">
                        <a:spcBef>
                          <a:spcPts val="0"/>
                        </a:spcBef>
                        <a:spcAft>
                          <a:spcPts val="0"/>
                        </a:spcAft>
                      </a:pPr>
                      <a:r>
                        <a:rPr lang="en-US" sz="1200" dirty="0">
                          <a:solidFill>
                            <a:srgbClr val="000000"/>
                          </a:solidFill>
                          <a:latin typeface="Arial" pitchFamily="34" charset="0"/>
                          <a:ea typeface="Arial Unicode MS"/>
                          <a:cs typeface="Arial" pitchFamily="34" charset="0"/>
                        </a:rPr>
                        <a:t>Energy Harvesting</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r>
              <a:tr h="1425175">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Phase 3</a:t>
                      </a:r>
                      <a:endParaRPr lang="en-US" sz="1200" b="1"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&lt;100 </a:t>
                      </a:r>
                      <a:r>
                        <a:rPr lang="en-US" sz="1200" dirty="0" err="1" smtClean="0">
                          <a:solidFill>
                            <a:srgbClr val="000000"/>
                          </a:solidFill>
                          <a:latin typeface="Arial" pitchFamily="34" charset="0"/>
                          <a:ea typeface="Arial Unicode MS"/>
                          <a:cs typeface="Arial" pitchFamily="34" charset="0"/>
                        </a:rPr>
                        <a:t>uW</a:t>
                      </a:r>
                      <a:endParaRPr lang="en-US" sz="1200" dirty="0" smtClean="0">
                        <a:solidFill>
                          <a:srgbClr val="000000"/>
                        </a:solidFill>
                        <a:latin typeface="Arial" pitchFamily="34" charset="0"/>
                        <a:ea typeface="Arial Unicode MS"/>
                        <a:cs typeface="Arial" pitchFamily="34" charset="0"/>
                      </a:endParaRPr>
                    </a:p>
                    <a:p>
                      <a:pPr marL="0" marR="0">
                        <a:spcBef>
                          <a:spcPts val="0"/>
                        </a:spcBef>
                        <a:spcAft>
                          <a:spcPts val="0"/>
                        </a:spcAft>
                      </a:pPr>
                      <a:r>
                        <a:rPr lang="en-US" sz="1200" dirty="0" smtClean="0">
                          <a:solidFill>
                            <a:srgbClr val="000000"/>
                          </a:solidFill>
                          <a:latin typeface="Arial" pitchFamily="34" charset="0"/>
                          <a:ea typeface="Arial Unicode MS"/>
                          <a:cs typeface="Arial" pitchFamily="34" charset="0"/>
                        </a:rPr>
                        <a:t>(ultra low-power)</a:t>
                      </a:r>
                      <a:endParaRPr lang="en-US" sz="1200" dirty="0">
                        <a:latin typeface="Arial" pitchFamily="34" charset="0"/>
                        <a:ea typeface="Times New Roman"/>
                        <a:cs typeface="Arial" pitchFamily="34" charset="0"/>
                      </a:endParaRPr>
                    </a:p>
                    <a:p>
                      <a:pPr marL="0" marR="0">
                        <a:spcBef>
                          <a:spcPts val="0"/>
                        </a:spcBef>
                        <a:spcAft>
                          <a:spcPts val="0"/>
                        </a:spcAft>
                      </a:pPr>
                      <a:r>
                        <a:rPr lang="en-US" sz="1200" dirty="0">
                          <a:solidFill>
                            <a:srgbClr val="000000"/>
                          </a:solidFill>
                          <a:latin typeface="Arial" pitchFamily="34" charset="0"/>
                          <a:ea typeface="Arial Unicode MS"/>
                          <a:cs typeface="Arial" pitchFamily="34" charset="0"/>
                        </a:rPr>
                        <a:t>Energy Harvesting</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rial" pitchFamily="34" charset="0"/>
                          <a:ea typeface="Times New Roman"/>
                          <a:cs typeface="Arial" pitchFamily="34" charset="0"/>
                        </a:rPr>
                        <a:t>22 nm or less</a:t>
                      </a:r>
                    </a:p>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a:solidFill>
                            <a:srgbClr val="000000"/>
                          </a:solidFill>
                          <a:latin typeface="Arial" pitchFamily="34" charset="0"/>
                          <a:ea typeface="Arial Unicode MS"/>
                          <a:cs typeface="Arial" pitchFamily="34" charset="0"/>
                        </a:rPr>
                        <a:t>WBN</a:t>
                      </a:r>
                      <a:endParaRPr lang="en-US" sz="120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Deep electrodes (3D) with multi-sites</a:t>
                      </a:r>
                    </a:p>
                    <a:p>
                      <a:pPr marL="0" marR="0">
                        <a:spcBef>
                          <a:spcPts val="0"/>
                        </a:spcBef>
                        <a:spcAft>
                          <a:spcPts val="0"/>
                        </a:spcAft>
                      </a:pPr>
                      <a:r>
                        <a:rPr lang="en-US" sz="1200" dirty="0" smtClean="0">
                          <a:latin typeface="Arial" pitchFamily="34" charset="0"/>
                          <a:ea typeface="Times New Roman"/>
                          <a:cs typeface="Arial" pitchFamily="34" charset="0"/>
                        </a:rPr>
                        <a:t>(10x10 array)</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r>
                        <a:rPr lang="en-US" sz="1200" dirty="0" smtClean="0">
                          <a:latin typeface="Arial" pitchFamily="34" charset="0"/>
                          <a:ea typeface="Times New Roman"/>
                          <a:cs typeface="Arial" pitchFamily="34" charset="0"/>
                        </a:rPr>
                        <a:t>&gt; 50m</a:t>
                      </a:r>
                      <a:endParaRPr lang="en-US" sz="1200" dirty="0">
                        <a:latin typeface="Arial" pitchFamily="34" charset="0"/>
                        <a:ea typeface="Times New Roman"/>
                        <a:cs typeface="Arial" pitchFamily="34" charset="0"/>
                      </a:endParaRPr>
                    </a:p>
                  </a:txBody>
                  <a:tcPr marL="0" marR="0" marT="48574" marB="48574"/>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48574" marB="48574"/>
                </a:tc>
              </a:tr>
            </a:tbl>
          </a:graphicData>
        </a:graphic>
      </p:graphicFrame>
    </p:spTree>
    <p:extLst>
      <p:ext uri="{BB962C8B-B14F-4D97-AF65-F5344CB8AC3E}">
        <p14:creationId xmlns:p14="http://schemas.microsoft.com/office/powerpoint/2010/main" val="90307492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76200" y="381000"/>
          <a:ext cx="8763000" cy="6403726"/>
        </p:xfrm>
        <a:graphic>
          <a:graphicData uri="http://schemas.openxmlformats.org/drawingml/2006/table">
            <a:tbl>
              <a:tblPr/>
              <a:tblGrid>
                <a:gridCol w="2057400"/>
                <a:gridCol w="2286000"/>
                <a:gridCol w="1371600"/>
                <a:gridCol w="1828800"/>
                <a:gridCol w="1219200"/>
              </a:tblGrid>
              <a:tr h="372021">
                <a:tc gridSpan="2">
                  <a:txBody>
                    <a:bodyPr/>
                    <a:lstStyle/>
                    <a:p>
                      <a:pPr marL="0" marR="0" algn="ctr">
                        <a:spcBef>
                          <a:spcPts val="0"/>
                        </a:spcBef>
                        <a:spcAft>
                          <a:spcPts val="0"/>
                        </a:spcAft>
                      </a:pPr>
                      <a:r>
                        <a:rPr lang="en-US" sz="1200" b="1" dirty="0">
                          <a:solidFill>
                            <a:srgbClr val="000000"/>
                          </a:solidFill>
                          <a:latin typeface="Arial" pitchFamily="34" charset="0"/>
                          <a:ea typeface="Arial Unicode MS"/>
                          <a:cs typeface="Arial" pitchFamily="34" charset="0"/>
                        </a:rPr>
                        <a:t>Push	</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rgbClr val="474C4B"/>
                      </a:solidFill>
                      <a:prstDash val="dot"/>
                      <a:round/>
                      <a:headEnd type="none" w="med" len="med"/>
                      <a:tailEnd type="none" w="med" len="med"/>
                    </a:lnB>
                    <a:solidFill>
                      <a:schemeClr val="accent3">
                        <a:lumMod val="60000"/>
                        <a:lumOff val="40000"/>
                      </a:schemeClr>
                    </a:solidFill>
                  </a:tcPr>
                </a:tc>
                <a:tc hMerge="1">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solid"/>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lgn="ctr">
                        <a:spcBef>
                          <a:spcPts val="0"/>
                        </a:spcBef>
                        <a:spcAft>
                          <a:spcPts val="0"/>
                        </a:spcAft>
                      </a:pPr>
                      <a:r>
                        <a:rPr lang="en-US" sz="1200" b="1" dirty="0" smtClean="0">
                          <a:solidFill>
                            <a:srgbClr val="000000"/>
                          </a:solidFill>
                          <a:latin typeface="Arial" pitchFamily="34" charset="0"/>
                          <a:ea typeface="Arial Unicode MS"/>
                          <a:cs typeface="Arial" pitchFamily="34" charset="0"/>
                        </a:rPr>
                        <a:t>Test Bed</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rgbClr val="474C4B"/>
                      </a:solidFill>
                      <a:prstDash val="dot"/>
                      <a:round/>
                      <a:headEnd type="none" w="med" len="med"/>
                      <a:tailEnd type="none" w="med" len="med"/>
                    </a:lnB>
                    <a:solidFill>
                      <a:schemeClr val="accent3">
                        <a:lumMod val="60000"/>
                        <a:lumOff val="40000"/>
                      </a:schemeClr>
                    </a:solidFill>
                  </a:tcPr>
                </a:tc>
                <a:tc gridSpan="2">
                  <a:txBody>
                    <a:bodyPr/>
                    <a:lstStyle/>
                    <a:p>
                      <a:pPr marL="0" marR="0" algn="ctr">
                        <a:spcBef>
                          <a:spcPts val="0"/>
                        </a:spcBef>
                        <a:spcAft>
                          <a:spcPts val="0"/>
                        </a:spcAft>
                      </a:pPr>
                      <a:r>
                        <a:rPr lang="en-US" sz="1200" b="1" dirty="0">
                          <a:solidFill>
                            <a:srgbClr val="000000"/>
                          </a:solidFill>
                          <a:latin typeface="Arial" pitchFamily="34" charset="0"/>
                          <a:ea typeface="Arial Unicode MS"/>
                          <a:cs typeface="Arial" pitchFamily="34" charset="0"/>
                        </a:rPr>
                        <a:t>Pull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rgbClr val="474C4B"/>
                      </a:solidFill>
                      <a:prstDash val="dot"/>
                      <a:round/>
                      <a:headEnd type="none" w="med" len="med"/>
                      <a:tailEnd type="none" w="med" len="med"/>
                    </a:lnB>
                    <a:solidFill>
                      <a:schemeClr val="accent3">
                        <a:lumMod val="60000"/>
                        <a:lumOff val="40000"/>
                      </a:schemeClr>
                    </a:solidFill>
                  </a:tcPr>
                </a:tc>
                <a:tc hMerge="1">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solid"/>
                      <a:round/>
                      <a:headEnd type="none" w="med" len="med"/>
                      <a:tailEnd type="none" w="med" len="med"/>
                    </a:lnR>
                    <a:lnT w="12700" cap="flat" cmpd="sng" algn="ctr">
                      <a:solidFill>
                        <a:srgbClr val="474C4B"/>
                      </a:solidFill>
                      <a:prstDash val="solid"/>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253157">
                <a:tc>
                  <a:txBody>
                    <a:bodyPr/>
                    <a:lstStyle/>
                    <a:p>
                      <a:pPr marL="0" marR="0" algn="ctr">
                        <a:spcBef>
                          <a:spcPts val="0"/>
                        </a:spcBef>
                        <a:spcAft>
                          <a:spcPts val="0"/>
                        </a:spcAft>
                      </a:pPr>
                      <a:r>
                        <a:rPr lang="en-US" sz="1200" b="1" dirty="0">
                          <a:solidFill>
                            <a:srgbClr val="000000"/>
                          </a:solidFill>
                          <a:latin typeface="Arial" pitchFamily="34" charset="0"/>
                          <a:ea typeface="Arial Unicode MS"/>
                          <a:cs typeface="Arial" pitchFamily="34" charset="0"/>
                        </a:rPr>
                        <a:t>Basic Science</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lgn="ctr">
                        <a:spcBef>
                          <a:spcPts val="0"/>
                        </a:spcBef>
                        <a:spcAft>
                          <a:spcPts val="0"/>
                        </a:spcAft>
                      </a:pPr>
                      <a:r>
                        <a:rPr lang="en-US" sz="1200" b="1" dirty="0">
                          <a:solidFill>
                            <a:srgbClr val="000000"/>
                          </a:solidFill>
                          <a:latin typeface="Arial" pitchFamily="34" charset="0"/>
                          <a:ea typeface="Arial Unicode MS"/>
                          <a:cs typeface="Arial" pitchFamily="34" charset="0"/>
                        </a:rPr>
                        <a:t>Details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lgn="ctr">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lgn="ctr">
                        <a:spcBef>
                          <a:spcPts val="0"/>
                        </a:spcBef>
                        <a:spcAft>
                          <a:spcPts val="0"/>
                        </a:spcAft>
                      </a:pPr>
                      <a:r>
                        <a:rPr lang="en-US" sz="1200" b="1">
                          <a:solidFill>
                            <a:srgbClr val="000000"/>
                          </a:solidFill>
                          <a:latin typeface="Arial" pitchFamily="34" charset="0"/>
                          <a:ea typeface="Arial Unicode MS"/>
                          <a:cs typeface="Arial" pitchFamily="34" charset="0"/>
                        </a:rPr>
                        <a:t>Technology Need</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lgn="ctr">
                        <a:spcBef>
                          <a:spcPts val="0"/>
                        </a:spcBef>
                        <a:spcAft>
                          <a:spcPts val="0"/>
                        </a:spcAft>
                      </a:pPr>
                      <a:r>
                        <a:rPr lang="en-US" sz="1200" b="1" dirty="0">
                          <a:solidFill>
                            <a:srgbClr val="000000"/>
                          </a:solidFill>
                          <a:latin typeface="Arial" pitchFamily="34" charset="0"/>
                          <a:ea typeface="Arial Unicode MS"/>
                          <a:cs typeface="Arial" pitchFamily="34" charset="0"/>
                        </a:rPr>
                        <a:t>Details</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372021">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Electrodes &amp; Other Neural Interfaces</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BCI Test </a:t>
                      </a:r>
                      <a:r>
                        <a:rPr lang="en-US" sz="1200" b="1" dirty="0" smtClean="0">
                          <a:solidFill>
                            <a:srgbClr val="000000"/>
                          </a:solidFill>
                          <a:latin typeface="Arial" pitchFamily="34" charset="0"/>
                          <a:ea typeface="Arial Unicode MS"/>
                          <a:cs typeface="Arial" pitchFamily="34" charset="0"/>
                        </a:rPr>
                        <a:t>Bed (2)</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Implantable ECoG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188183">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Communications &amp; Interfaces</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Signal Processing</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Implantable FES </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06659">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smtClean="0">
                          <a:solidFill>
                            <a:srgbClr val="000000"/>
                          </a:solidFill>
                          <a:latin typeface="Arial" pitchFamily="34" charset="0"/>
                          <a:ea typeface="Arial Unicode MS"/>
                          <a:cs typeface="Arial" pitchFamily="34" charset="0"/>
                        </a:rPr>
                        <a:t>Pre-Processing (Pre-amp, filters, etc)</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372021">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dirty="0" smtClean="0">
                          <a:solidFill>
                            <a:srgbClr val="000000"/>
                          </a:solidFill>
                          <a:latin typeface="Arial" pitchFamily="34" charset="0"/>
                          <a:ea typeface="Arial Unicode MS"/>
                          <a:cs typeface="Arial" pitchFamily="34" charset="0"/>
                        </a:rPr>
                        <a:t>Compression/Multiplexing</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Wearable EEG</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04380">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Power</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372021">
                <a:tc>
                  <a:txBody>
                    <a:bodyPr/>
                    <a:lstStyle/>
                    <a:p>
                      <a:pPr marL="0" marR="0">
                        <a:spcBef>
                          <a:spcPts val="0"/>
                        </a:spcBef>
                        <a:spcAft>
                          <a:spcPts val="0"/>
                        </a:spcAft>
                      </a:pPr>
                      <a:endParaRPr lang="en-US" sz="1200" b="1" dirty="0">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Neural Signal Translation</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Flexible Electronics</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372021">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High-Level Intent Extraction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372021">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Movement Control Theory</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Algorithms</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372021">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err="1">
                          <a:solidFill>
                            <a:srgbClr val="000000"/>
                          </a:solidFill>
                          <a:latin typeface="Arial" pitchFamily="34" charset="0"/>
                          <a:ea typeface="Arial Unicode MS"/>
                          <a:cs typeface="Arial" pitchFamily="34" charset="0"/>
                        </a:rPr>
                        <a:t>BioMechanical</a:t>
                      </a:r>
                      <a:r>
                        <a:rPr lang="en-US" sz="1200" b="1" dirty="0">
                          <a:solidFill>
                            <a:srgbClr val="000000"/>
                          </a:solidFill>
                          <a:latin typeface="Arial" pitchFamily="34" charset="0"/>
                          <a:ea typeface="Arial Unicode MS"/>
                          <a:cs typeface="Arial" pitchFamily="34" charset="0"/>
                        </a:rPr>
                        <a:t> Control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253157">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Movement Stimulation </a:t>
                      </a:r>
                      <a:endParaRPr lang="en-US" sz="1200" b="1">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04380">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253157">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Sensory Feedback</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Visual Feedback</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53157">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Tactile Feedback </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372021">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a:solidFill>
                            <a:srgbClr val="000000"/>
                          </a:solidFill>
                          <a:latin typeface="Arial" pitchFamily="34" charset="0"/>
                          <a:ea typeface="Arial Unicode MS"/>
                          <a:cs typeface="Arial" pitchFamily="34" charset="0"/>
                        </a:rPr>
                        <a:t>Other Feedback mechanism(s)</a:t>
                      </a: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04380">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454647">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Brain Adaptation </a:t>
                      </a:r>
                      <a:endParaRPr lang="en-US" sz="1200" b="1" dirty="0">
                        <a:latin typeface="Arial" pitchFamily="34" charset="0"/>
                        <a:ea typeface="Times New Roman"/>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r>
                        <a:rPr lang="en-US" sz="1200" b="1" dirty="0">
                          <a:solidFill>
                            <a:srgbClr val="000000"/>
                          </a:solidFill>
                          <a:latin typeface="Arial" pitchFamily="34" charset="0"/>
                          <a:ea typeface="Arial Unicode MS"/>
                          <a:cs typeface="Arial" pitchFamily="34" charset="0"/>
                        </a:rPr>
                        <a:t>Neural Feedback Adaptation Strategy</a:t>
                      </a: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EAEAEA"/>
                    </a:solidFill>
                  </a:tcPr>
                </a:tc>
              </a:tr>
              <a:tr h="204380">
                <a:tc>
                  <a:txBody>
                    <a:bodyPr/>
                    <a:lstStyle/>
                    <a:p>
                      <a:pPr marL="0" marR="0">
                        <a:spcBef>
                          <a:spcPts val="0"/>
                        </a:spcBef>
                        <a:spcAft>
                          <a:spcPts val="0"/>
                        </a:spcAft>
                      </a:pPr>
                      <a:endParaRPr lang="en-US" sz="1200" b="1">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c>
                  <a:txBody>
                    <a:bodyPr/>
                    <a:lstStyle/>
                    <a:p>
                      <a:pPr marL="0" marR="0">
                        <a:spcBef>
                          <a:spcPts val="0"/>
                        </a:spcBef>
                        <a:spcAft>
                          <a:spcPts val="0"/>
                        </a:spcAft>
                      </a:pPr>
                      <a:endParaRPr lang="en-US" sz="1200" b="1"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12700" cap="flat" cmpd="sng" algn="ctr">
                      <a:solidFill>
                        <a:srgbClr val="474C4B"/>
                      </a:solidFill>
                      <a:prstDash val="dot"/>
                      <a:round/>
                      <a:headEnd type="none" w="med" len="med"/>
                      <a:tailEnd type="none" w="med" len="med"/>
                    </a:lnB>
                    <a:solidFill>
                      <a:srgbClr val="FFFFFF"/>
                    </a:solidFill>
                  </a:tcPr>
                </a:tc>
              </a:tr>
              <a:tr h="204380">
                <a:tc>
                  <a:txBody>
                    <a:bodyPr/>
                    <a:lstStyle/>
                    <a:p>
                      <a:pPr marL="0" marR="0">
                        <a:spcBef>
                          <a:spcPts val="0"/>
                        </a:spcBef>
                        <a:spcAft>
                          <a:spcPts val="0"/>
                        </a:spcAft>
                      </a:pPr>
                      <a:endParaRPr lang="en-US" sz="1200" dirty="0">
                        <a:solidFill>
                          <a:srgbClr val="000000"/>
                        </a:solidFill>
                        <a:latin typeface="Arial" pitchFamily="34" charset="0"/>
                        <a:ea typeface="Arial Unicode MS"/>
                        <a:cs typeface="Arial" pitchFamily="34" charset="0"/>
                      </a:endParaRPr>
                    </a:p>
                  </a:txBody>
                  <a:tcPr marL="0" marR="0" marT="20039" marB="20039">
                    <a:lnL w="38100" cap="flat" cmpd="sng" algn="ctr">
                      <a:solidFill>
                        <a:schemeClr val="tx1"/>
                      </a:solidFill>
                      <a:prstDash val="solid"/>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38100" cap="flat" cmpd="sng" algn="ctr">
                      <a:solidFill>
                        <a:schemeClr val="tx1"/>
                      </a:solidFill>
                      <a:prstDash val="solid"/>
                      <a:round/>
                      <a:headEnd type="none" w="med" len="med"/>
                      <a:tailEnd type="none" w="med" len="med"/>
                    </a:lnB>
                    <a:solidFill>
                      <a:schemeClr val="bg2">
                        <a:lumMod val="50000"/>
                      </a:schemeClr>
                    </a:solidFill>
                  </a:tcPr>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12700" cap="flat" cmpd="sng" algn="ctr">
                      <a:solidFill>
                        <a:srgbClr val="474C4B"/>
                      </a:solidFill>
                      <a:prstDash val="dot"/>
                      <a:round/>
                      <a:headEnd type="none" w="med" len="med"/>
                      <a:tailEnd type="none" w="med" len="med"/>
                    </a:lnR>
                    <a:lnT w="12700" cap="flat" cmpd="sng" algn="ctr">
                      <a:solidFill>
                        <a:srgbClr val="474C4B"/>
                      </a:solidFill>
                      <a:prstDash val="dot"/>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marL="0" marR="0">
                        <a:spcBef>
                          <a:spcPts val="0"/>
                        </a:spcBef>
                        <a:spcAft>
                          <a:spcPts val="0"/>
                        </a:spcAft>
                      </a:pPr>
                      <a:endParaRPr lang="en-US" sz="1200" dirty="0">
                        <a:latin typeface="Arial" pitchFamily="34" charset="0"/>
                        <a:ea typeface="Times New Roman"/>
                        <a:cs typeface="Arial" pitchFamily="34" charset="0"/>
                      </a:endParaRPr>
                    </a:p>
                  </a:txBody>
                  <a:tcPr marL="0" marR="0" marT="20039" marB="20039">
                    <a:lnL w="12700" cap="flat" cmpd="sng" algn="ctr">
                      <a:solidFill>
                        <a:srgbClr val="474C4B"/>
                      </a:solidFill>
                      <a:prstDash val="dot"/>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rgbClr val="474C4B"/>
                      </a:solidFill>
                      <a:prstDash val="dot"/>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r>
            </a:tbl>
          </a:graphicData>
        </a:graphic>
      </p:graphicFrame>
      <p:sp>
        <p:nvSpPr>
          <p:cNvPr id="7" name="TextBox 6"/>
          <p:cNvSpPr txBox="1"/>
          <p:nvPr/>
        </p:nvSpPr>
        <p:spPr>
          <a:xfrm>
            <a:off x="152400" y="0"/>
            <a:ext cx="4267200" cy="276999"/>
          </a:xfrm>
          <a:prstGeom prst="rect">
            <a:avLst/>
          </a:prstGeom>
        </p:spPr>
        <p:style>
          <a:lnRef idx="1">
            <a:schemeClr val="accent1"/>
          </a:lnRef>
          <a:fillRef idx="3">
            <a:schemeClr val="accent1"/>
          </a:fillRef>
          <a:effectRef idx="2">
            <a:schemeClr val="accent1"/>
          </a:effectRef>
          <a:fontRef idx="minor">
            <a:schemeClr val="lt1"/>
          </a:fontRef>
        </p:style>
        <p:txBody>
          <a:bodyPr wrap="square" lIns="0" tIns="0" rIns="0" bIns="0" rtlCol="0">
            <a:spAutoFit/>
          </a:bodyPr>
          <a:lstStyle/>
          <a:p>
            <a:r>
              <a:rPr lang="en-US" b="1" dirty="0" smtClean="0">
                <a:latin typeface="Arial" pitchFamily="34" charset="0"/>
                <a:cs typeface="Arial" pitchFamily="34" charset="0"/>
              </a:rPr>
              <a:t>System Definitions for BCI Test-Bed</a:t>
            </a:r>
            <a:endParaRPr lang="en-US" b="1" dirty="0">
              <a:latin typeface="Arial" pitchFamily="34" charset="0"/>
              <a:cs typeface="Arial" pitchFamily="34" charset="0"/>
            </a:endParaRPr>
          </a:p>
        </p:txBody>
      </p:sp>
    </p:spTree>
    <p:extLst>
      <p:ext uri="{BB962C8B-B14F-4D97-AF65-F5344CB8AC3E}">
        <p14:creationId xmlns:p14="http://schemas.microsoft.com/office/powerpoint/2010/main" val="5810773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363" name="Group 3"/>
          <p:cNvGrpSpPr>
            <a:grpSpLocks/>
          </p:cNvGrpSpPr>
          <p:nvPr/>
        </p:nvGrpSpPr>
        <p:grpSpPr bwMode="auto">
          <a:xfrm>
            <a:off x="46881" y="25674"/>
            <a:ext cx="8918525" cy="1099467"/>
            <a:chOff x="25400" y="36512"/>
            <a:chExt cx="12684125" cy="1563688"/>
          </a:xfrm>
        </p:grpSpPr>
        <p:pic>
          <p:nvPicPr>
            <p:cNvPr id="15364" name="Picture 1"/>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99825" y="165100"/>
              <a:ext cx="1409700" cy="140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367" name="Rectangle 3"/>
            <p:cNvSpPr>
              <a:spLocks/>
            </p:cNvSpPr>
            <p:nvPr/>
          </p:nvSpPr>
          <p:spPr bwMode="auto">
            <a:xfrm>
              <a:off x="2082800" y="165100"/>
              <a:ext cx="5651084" cy="48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a:solidFill>
                    <a:schemeClr val="tx1"/>
                  </a:solidFill>
                  <a:round/>
                  <a:headEnd/>
                  <a:tailEnd/>
                </a14:hiddenLine>
              </a:ext>
            </a:extLst>
          </p:spPr>
          <p:txBody>
            <a:bodyPr wrap="none" lIns="38100" tIns="38100" rIns="38100" bIns="38100">
              <a:spAutoFit/>
            </a:bodyPr>
            <a:lstStyle/>
            <a:p>
              <a:pPr algn="l">
                <a:defRPr/>
              </a:pPr>
              <a:r>
                <a:rPr lang="en-US" sz="1700" dirty="0">
                  <a:solidFill>
                    <a:schemeClr val="bg1">
                      <a:lumMod val="50000"/>
                    </a:schemeClr>
                  </a:solidFill>
                  <a:latin typeface="Calibri Bold" charset="0"/>
                  <a:ea typeface="MS PGothic" pitchFamily="34" charset="-128"/>
                  <a:sym typeface="Calibri Bold" charset="0"/>
                </a:rPr>
                <a:t>Center for Sensorimotor Neural Engineering</a:t>
              </a:r>
            </a:p>
          </p:txBody>
        </p:sp>
        <p:pic>
          <p:nvPicPr>
            <p:cNvPr id="15366"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00" y="36512"/>
              <a:ext cx="1930400" cy="156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1" name="TextBox 20"/>
          <p:cNvSpPr txBox="1"/>
          <p:nvPr/>
        </p:nvSpPr>
        <p:spPr>
          <a:xfrm>
            <a:off x="3592677" y="591181"/>
            <a:ext cx="1874231" cy="584776"/>
          </a:xfrm>
          <a:prstGeom prst="rect">
            <a:avLst/>
          </a:prstGeom>
          <a:noFill/>
        </p:spPr>
        <p:txBody>
          <a:bodyPr wrap="none" rtlCol="0">
            <a:spAutoFit/>
          </a:bodyPr>
          <a:lstStyle/>
          <a:p>
            <a:r>
              <a:rPr lang="en-US" sz="3200" b="1" dirty="0" smtClean="0">
                <a:solidFill>
                  <a:srgbClr val="C0504D"/>
                </a:solidFill>
              </a:rPr>
              <a:t>BCI- SDSU</a:t>
            </a:r>
            <a:endParaRPr lang="en-US" sz="3200" b="1" dirty="0">
              <a:solidFill>
                <a:srgbClr val="C0504D"/>
              </a:solidFill>
            </a:endParaRPr>
          </a:p>
        </p:txBody>
      </p:sp>
      <p:sp>
        <p:nvSpPr>
          <p:cNvPr id="30" name="TextBox 29"/>
          <p:cNvSpPr txBox="1"/>
          <p:nvPr/>
        </p:nvSpPr>
        <p:spPr>
          <a:xfrm>
            <a:off x="3552481" y="1310521"/>
            <a:ext cx="2313889" cy="369332"/>
          </a:xfrm>
          <a:prstGeom prst="rect">
            <a:avLst/>
          </a:prstGeom>
          <a:noFill/>
        </p:spPr>
        <p:txBody>
          <a:bodyPr wrap="square" rtlCol="0">
            <a:spAutoFit/>
          </a:bodyPr>
          <a:lstStyle/>
          <a:p>
            <a:r>
              <a:rPr lang="en-US" dirty="0" smtClean="0">
                <a:solidFill>
                  <a:srgbClr val="FF0000"/>
                </a:solidFill>
              </a:rPr>
              <a:t>SDSU Mobile EEG </a:t>
            </a:r>
            <a:endParaRPr lang="en-US" dirty="0">
              <a:solidFill>
                <a:srgbClr val="FF0000"/>
              </a:solidFill>
            </a:endParaRPr>
          </a:p>
        </p:txBody>
      </p:sp>
      <p:pic>
        <p:nvPicPr>
          <p:cNvPr id="3" name="Picture 2"/>
          <p:cNvPicPr>
            <a:picLocks noChangeAspect="1"/>
          </p:cNvPicPr>
          <p:nvPr/>
        </p:nvPicPr>
        <p:blipFill>
          <a:blip r:embed="rId4"/>
          <a:stretch>
            <a:fillRect/>
          </a:stretch>
        </p:blipFill>
        <p:spPr>
          <a:xfrm>
            <a:off x="665557" y="1175957"/>
            <a:ext cx="2781300" cy="2476500"/>
          </a:xfrm>
          <a:prstGeom prst="rect">
            <a:avLst/>
          </a:prstGeom>
        </p:spPr>
      </p:pic>
      <p:sp>
        <p:nvSpPr>
          <p:cNvPr id="260" name="TextBox 259"/>
          <p:cNvSpPr txBox="1"/>
          <p:nvPr/>
        </p:nvSpPr>
        <p:spPr>
          <a:xfrm>
            <a:off x="7278625" y="4389058"/>
            <a:ext cx="1406804" cy="923330"/>
          </a:xfrm>
          <a:prstGeom prst="rect">
            <a:avLst/>
          </a:prstGeom>
          <a:noFill/>
        </p:spPr>
        <p:txBody>
          <a:bodyPr wrap="square" rtlCol="0">
            <a:spAutoFit/>
          </a:bodyPr>
          <a:lstStyle/>
          <a:p>
            <a:r>
              <a:rPr lang="en-US" dirty="0" smtClean="0">
                <a:solidFill>
                  <a:srgbClr val="FF0000"/>
                </a:solidFill>
              </a:rPr>
              <a:t>High-aspect ratio E-COG electrode</a:t>
            </a:r>
            <a:endParaRPr lang="en-US" dirty="0">
              <a:solidFill>
                <a:srgbClr val="FF0000"/>
              </a:solidFill>
            </a:endParaRPr>
          </a:p>
        </p:txBody>
      </p:sp>
      <p:pic>
        <p:nvPicPr>
          <p:cNvPr id="261" name="Picture 260" descr="EOG_removed_new.tif"/>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44291" y="4054763"/>
            <a:ext cx="3308190" cy="2481497"/>
          </a:xfrm>
          <a:prstGeom prst="rect">
            <a:avLst/>
          </a:prstGeom>
        </p:spPr>
      </p:pic>
      <p:sp>
        <p:nvSpPr>
          <p:cNvPr id="262" name="TextBox 261"/>
          <p:cNvSpPr txBox="1"/>
          <p:nvPr/>
        </p:nvSpPr>
        <p:spPr>
          <a:xfrm>
            <a:off x="665557" y="3597139"/>
            <a:ext cx="2313889" cy="646331"/>
          </a:xfrm>
          <a:prstGeom prst="rect">
            <a:avLst/>
          </a:prstGeom>
          <a:noFill/>
        </p:spPr>
        <p:txBody>
          <a:bodyPr wrap="square" rtlCol="0">
            <a:spAutoFit/>
          </a:bodyPr>
          <a:lstStyle/>
          <a:p>
            <a:r>
              <a:rPr lang="en-US" dirty="0" smtClean="0">
                <a:solidFill>
                  <a:srgbClr val="FF0000"/>
                </a:solidFill>
              </a:rPr>
              <a:t>Artifact removal algorithm</a:t>
            </a:r>
            <a:endParaRPr lang="en-US" dirty="0">
              <a:solidFill>
                <a:srgbClr val="FF0000"/>
              </a:solidFill>
            </a:endParaRPr>
          </a:p>
        </p:txBody>
      </p:sp>
      <p:pic>
        <p:nvPicPr>
          <p:cNvPr id="265" name="Picture 264"/>
          <p:cNvPicPr/>
          <p:nvPr/>
        </p:nvPicPr>
        <p:blipFill rotWithShape="1">
          <a:blip r:embed="rId6"/>
          <a:srcRect l="60185" t="59258" b="9569"/>
          <a:stretch/>
        </p:blipFill>
        <p:spPr>
          <a:xfrm>
            <a:off x="4333363" y="1886404"/>
            <a:ext cx="2267089" cy="2168359"/>
          </a:xfrm>
          <a:prstGeom prst="rect">
            <a:avLst/>
          </a:prstGeom>
        </p:spPr>
      </p:pic>
      <p:sp>
        <p:nvSpPr>
          <p:cNvPr id="266" name="TextBox 265"/>
          <p:cNvSpPr txBox="1"/>
          <p:nvPr/>
        </p:nvSpPr>
        <p:spPr>
          <a:xfrm>
            <a:off x="6902777" y="2089431"/>
            <a:ext cx="2313889" cy="646331"/>
          </a:xfrm>
          <a:prstGeom prst="rect">
            <a:avLst/>
          </a:prstGeom>
          <a:noFill/>
        </p:spPr>
        <p:txBody>
          <a:bodyPr wrap="square" rtlCol="0">
            <a:spAutoFit/>
          </a:bodyPr>
          <a:lstStyle/>
          <a:p>
            <a:r>
              <a:rPr lang="en-US" dirty="0" smtClean="0">
                <a:solidFill>
                  <a:srgbClr val="FF0000"/>
                </a:solidFill>
              </a:rPr>
              <a:t>3D gel-impregnated EEG electrode</a:t>
            </a:r>
            <a:endParaRPr lang="en-US" dirty="0">
              <a:solidFill>
                <a:srgbClr val="FF0000"/>
              </a:solidFill>
            </a:endParaRPr>
          </a:p>
        </p:txBody>
      </p:sp>
      <p:pic>
        <p:nvPicPr>
          <p:cNvPr id="14" name="Picture 13"/>
          <p:cNvPicPr/>
          <p:nvPr/>
        </p:nvPicPr>
        <p:blipFill rotWithShape="1">
          <a:blip r:embed="rId7" cstate="print">
            <a:extLst>
              <a:ext uri="{28A0092B-C50C-407E-A947-70E740481C1C}">
                <a14:useLocalDpi xmlns:a14="http://schemas.microsoft.com/office/drawing/2010/main" val="0"/>
              </a:ext>
            </a:extLst>
          </a:blip>
          <a:srcRect l="14377" t="18705" r="11113" b="8489"/>
          <a:stretch/>
        </p:blipFill>
        <p:spPr bwMode="auto">
          <a:xfrm>
            <a:off x="4081895" y="4328004"/>
            <a:ext cx="3036570" cy="22072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p:spPr>
      </p:pic>
    </p:spTree>
    <p:extLst>
      <p:ext uri="{BB962C8B-B14F-4D97-AF65-F5344CB8AC3E}">
        <p14:creationId xmlns:p14="http://schemas.microsoft.com/office/powerpoint/2010/main" val="2987392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1368</TotalTime>
  <Words>420</Words>
  <Application>Microsoft Macintosh PowerPoint</Application>
  <PresentationFormat>On-screen Show (4:3)</PresentationFormat>
  <Paragraphs>87</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Testbed #3</vt:lpstr>
      <vt:lpstr>Closed-loop Brain-controlled Interfaces Block Diagram (overall)</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CSNE Testbeds</dc:title>
  <dc:creator>Kee Moon</dc:creator>
  <cp:lastModifiedBy>Kee Moon</cp:lastModifiedBy>
  <cp:revision>35</cp:revision>
  <dcterms:created xsi:type="dcterms:W3CDTF">2013-02-11T21:41:33Z</dcterms:created>
  <dcterms:modified xsi:type="dcterms:W3CDTF">2013-04-30T06:59:47Z</dcterms:modified>
</cp:coreProperties>
</file>

<file path=docProps/thumbnail.jpeg>
</file>